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7"/>
  </p:notesMasterIdLst>
  <p:handoutMasterIdLst>
    <p:handoutMasterId r:id="rId238"/>
  </p:handoutMasterIdLst>
  <p:sldIdLst>
    <p:sldId id="1212" r:id="rId2"/>
    <p:sldId id="268" r:id="rId3"/>
    <p:sldId id="921" r:id="rId4"/>
    <p:sldId id="924" r:id="rId5"/>
    <p:sldId id="1433" r:id="rId6"/>
    <p:sldId id="926" r:id="rId7"/>
    <p:sldId id="927" r:id="rId8"/>
    <p:sldId id="929" r:id="rId9"/>
    <p:sldId id="931" r:id="rId10"/>
    <p:sldId id="933" r:id="rId11"/>
    <p:sldId id="935" r:id="rId12"/>
    <p:sldId id="939" r:id="rId13"/>
    <p:sldId id="1434" r:id="rId14"/>
    <p:sldId id="944" r:id="rId15"/>
    <p:sldId id="945" r:id="rId16"/>
    <p:sldId id="946" r:id="rId17"/>
    <p:sldId id="1259" r:id="rId18"/>
    <p:sldId id="1380" r:id="rId19"/>
    <p:sldId id="947" r:id="rId20"/>
    <p:sldId id="949" r:id="rId21"/>
    <p:sldId id="950" r:id="rId22"/>
    <p:sldId id="951" r:id="rId23"/>
    <p:sldId id="953" r:id="rId24"/>
    <p:sldId id="1269" r:id="rId25"/>
    <p:sldId id="1435" r:id="rId26"/>
    <p:sldId id="1266" r:id="rId27"/>
    <p:sldId id="1274" r:id="rId28"/>
    <p:sldId id="1338" r:id="rId29"/>
    <p:sldId id="1276" r:id="rId30"/>
    <p:sldId id="1283" r:id="rId31"/>
    <p:sldId id="1282" r:id="rId32"/>
    <p:sldId id="1281" r:id="rId33"/>
    <p:sldId id="1287" r:id="rId34"/>
    <p:sldId id="1286" r:id="rId35"/>
    <p:sldId id="1290" r:id="rId36"/>
    <p:sldId id="1436" r:id="rId37"/>
    <p:sldId id="1292" r:id="rId38"/>
    <p:sldId id="1291" r:id="rId39"/>
    <p:sldId id="1437" r:id="rId40"/>
    <p:sldId id="1296" r:id="rId41"/>
    <p:sldId id="1298" r:id="rId42"/>
    <p:sldId id="1339" r:id="rId43"/>
    <p:sldId id="1297" r:id="rId44"/>
    <p:sldId id="1302" r:id="rId45"/>
    <p:sldId id="1303" r:id="rId46"/>
    <p:sldId id="1301" r:id="rId47"/>
    <p:sldId id="1305" r:id="rId48"/>
    <p:sldId id="1304" r:id="rId49"/>
    <p:sldId id="1307" r:id="rId50"/>
    <p:sldId id="1306" r:id="rId51"/>
    <p:sldId id="1308" r:id="rId52"/>
    <p:sldId id="1310" r:id="rId53"/>
    <p:sldId id="1315" r:id="rId54"/>
    <p:sldId id="1314" r:id="rId55"/>
    <p:sldId id="1317" r:id="rId56"/>
    <p:sldId id="1438" r:id="rId57"/>
    <p:sldId id="1318" r:id="rId58"/>
    <p:sldId id="1319" r:id="rId59"/>
    <p:sldId id="1321" r:id="rId60"/>
    <p:sldId id="1322" r:id="rId61"/>
    <p:sldId id="1324" r:id="rId62"/>
    <p:sldId id="1323" r:id="rId63"/>
    <p:sldId id="1439" r:id="rId64"/>
    <p:sldId id="1329" r:id="rId65"/>
    <p:sldId id="1328" r:id="rId66"/>
    <p:sldId id="1331" r:id="rId67"/>
    <p:sldId id="1330" r:id="rId68"/>
    <p:sldId id="1382" r:id="rId69"/>
    <p:sldId id="1384" r:id="rId70"/>
    <p:sldId id="1385" r:id="rId71"/>
    <p:sldId id="1386" r:id="rId72"/>
    <p:sldId id="1387" r:id="rId73"/>
    <p:sldId id="1388" r:id="rId74"/>
    <p:sldId id="1389" r:id="rId75"/>
    <p:sldId id="1390" r:id="rId76"/>
    <p:sldId id="1391" r:id="rId77"/>
    <p:sldId id="1392" r:id="rId78"/>
    <p:sldId id="1383" r:id="rId79"/>
    <p:sldId id="1394" r:id="rId80"/>
    <p:sldId id="1395" r:id="rId81"/>
    <p:sldId id="1393" r:id="rId82"/>
    <p:sldId id="1396" r:id="rId83"/>
    <p:sldId id="1354" r:id="rId84"/>
    <p:sldId id="1399" r:id="rId85"/>
    <p:sldId id="1400" r:id="rId86"/>
    <p:sldId id="1401" r:id="rId87"/>
    <p:sldId id="1440" r:id="rId88"/>
    <p:sldId id="1403" r:id="rId89"/>
    <p:sldId id="1404" r:id="rId90"/>
    <p:sldId id="1405" r:id="rId91"/>
    <p:sldId id="1441" r:id="rId92"/>
    <p:sldId id="1407" r:id="rId93"/>
    <p:sldId id="1408" r:id="rId94"/>
    <p:sldId id="1362" r:id="rId95"/>
    <p:sldId id="1412" r:id="rId96"/>
    <p:sldId id="1411" r:id="rId97"/>
    <p:sldId id="1413" r:id="rId98"/>
    <p:sldId id="1414" r:id="rId99"/>
    <p:sldId id="1415" r:id="rId100"/>
    <p:sldId id="1416" r:id="rId101"/>
    <p:sldId id="1417" r:id="rId102"/>
    <p:sldId id="1418" r:id="rId103"/>
    <p:sldId id="1419" r:id="rId104"/>
    <p:sldId id="1420" r:id="rId105"/>
    <p:sldId id="1421" r:id="rId106"/>
    <p:sldId id="1422" r:id="rId107"/>
    <p:sldId id="1361" r:id="rId108"/>
    <p:sldId id="1442" r:id="rId109"/>
    <p:sldId id="1360" r:id="rId110"/>
    <p:sldId id="1365" r:id="rId111"/>
    <p:sldId id="1367" r:id="rId112"/>
    <p:sldId id="1423" r:id="rId113"/>
    <p:sldId id="1443" r:id="rId114"/>
    <p:sldId id="1371" r:id="rId115"/>
    <p:sldId id="1370" r:id="rId116"/>
    <p:sldId id="1373" r:id="rId117"/>
    <p:sldId id="1424" r:id="rId118"/>
    <p:sldId id="1374" r:id="rId119"/>
    <p:sldId id="1425" r:id="rId120"/>
    <p:sldId id="1426" r:id="rId121"/>
    <p:sldId id="1372" r:id="rId122"/>
    <p:sldId id="1378" r:id="rId123"/>
    <p:sldId id="1444" r:id="rId124"/>
    <p:sldId id="1427" r:id="rId125"/>
    <p:sldId id="1428" r:id="rId126"/>
    <p:sldId id="1369" r:id="rId127"/>
    <p:sldId id="1429" r:id="rId128"/>
    <p:sldId id="1430" r:id="rId129"/>
    <p:sldId id="1358" r:id="rId130"/>
    <p:sldId id="1445" r:id="rId131"/>
    <p:sldId id="1356" r:id="rId132"/>
    <p:sldId id="1352" r:id="rId133"/>
    <p:sldId id="1431" r:id="rId134"/>
    <p:sldId id="1332" r:id="rId135"/>
    <p:sldId id="1449" r:id="rId136"/>
    <p:sldId id="1450" r:id="rId137"/>
    <p:sldId id="1448" r:id="rId138"/>
    <p:sldId id="1451" r:id="rId139"/>
    <p:sldId id="1452" r:id="rId140"/>
    <p:sldId id="1455" r:id="rId141"/>
    <p:sldId id="1454" r:id="rId142"/>
    <p:sldId id="1447" r:id="rId143"/>
    <p:sldId id="1457" r:id="rId144"/>
    <p:sldId id="1446" r:id="rId145"/>
    <p:sldId id="1458" r:id="rId146"/>
    <p:sldId id="1459" r:id="rId147"/>
    <p:sldId id="1460" r:id="rId148"/>
    <p:sldId id="1463" r:id="rId149"/>
    <p:sldId id="1464" r:id="rId150"/>
    <p:sldId id="1465" r:id="rId151"/>
    <p:sldId id="1466" r:id="rId152"/>
    <p:sldId id="1467" r:id="rId153"/>
    <p:sldId id="1470" r:id="rId154"/>
    <p:sldId id="1469" r:id="rId155"/>
    <p:sldId id="1462" r:id="rId156"/>
    <p:sldId id="1461" r:id="rId157"/>
    <p:sldId id="1472" r:id="rId158"/>
    <p:sldId id="1473" r:id="rId159"/>
    <p:sldId id="1474" r:id="rId160"/>
    <p:sldId id="1475" r:id="rId161"/>
    <p:sldId id="1476" r:id="rId162"/>
    <p:sldId id="1477" r:id="rId163"/>
    <p:sldId id="1478" r:id="rId164"/>
    <p:sldId id="1471" r:id="rId165"/>
    <p:sldId id="1481" r:id="rId166"/>
    <p:sldId id="1480" r:id="rId167"/>
    <p:sldId id="1482" r:id="rId168"/>
    <p:sldId id="1483" r:id="rId169"/>
    <p:sldId id="1484" r:id="rId170"/>
    <p:sldId id="1485" r:id="rId171"/>
    <p:sldId id="1486" r:id="rId172"/>
    <p:sldId id="1489" r:id="rId173"/>
    <p:sldId id="1488" r:id="rId174"/>
    <p:sldId id="1491" r:id="rId175"/>
    <p:sldId id="1492" r:id="rId176"/>
    <p:sldId id="1493" r:id="rId177"/>
    <p:sldId id="1494" r:id="rId178"/>
    <p:sldId id="1495" r:id="rId179"/>
    <p:sldId id="1496" r:id="rId180"/>
    <p:sldId id="1497" r:id="rId181"/>
    <p:sldId id="1498" r:id="rId182"/>
    <p:sldId id="1502" r:id="rId183"/>
    <p:sldId id="1501" r:id="rId184"/>
    <p:sldId id="1503" r:id="rId185"/>
    <p:sldId id="1504" r:id="rId186"/>
    <p:sldId id="1500" r:id="rId187"/>
    <p:sldId id="1505" r:id="rId188"/>
    <p:sldId id="1506" r:id="rId189"/>
    <p:sldId id="1507" r:id="rId190"/>
    <p:sldId id="1490" r:id="rId191"/>
    <p:sldId id="1508" r:id="rId192"/>
    <p:sldId id="1479" r:id="rId193"/>
    <p:sldId id="1509" r:id="rId194"/>
    <p:sldId id="1511" r:id="rId195"/>
    <p:sldId id="1514" r:id="rId196"/>
    <p:sldId id="1513" r:id="rId197"/>
    <p:sldId id="1515" r:id="rId198"/>
    <p:sldId id="1510" r:id="rId199"/>
    <p:sldId id="1516" r:id="rId200"/>
    <p:sldId id="1517" r:id="rId201"/>
    <p:sldId id="1518" r:id="rId202"/>
    <p:sldId id="1519" r:id="rId203"/>
    <p:sldId id="1522" r:id="rId204"/>
    <p:sldId id="1523" r:id="rId205"/>
    <p:sldId id="1524" r:id="rId206"/>
    <p:sldId id="1521" r:id="rId207"/>
    <p:sldId id="1520" r:id="rId208"/>
    <p:sldId id="1527" r:id="rId209"/>
    <p:sldId id="1528" r:id="rId210"/>
    <p:sldId id="1529" r:id="rId211"/>
    <p:sldId id="1530" r:id="rId212"/>
    <p:sldId id="1526" r:id="rId213"/>
    <p:sldId id="1531" r:id="rId214"/>
    <p:sldId id="1532" r:id="rId215"/>
    <p:sldId id="1533" r:id="rId216"/>
    <p:sldId id="1534" r:id="rId217"/>
    <p:sldId id="1535" r:id="rId218"/>
    <p:sldId id="1536" r:id="rId219"/>
    <p:sldId id="1537" r:id="rId220"/>
    <p:sldId id="1538" r:id="rId221"/>
    <p:sldId id="1539" r:id="rId222"/>
    <p:sldId id="1540" r:id="rId223"/>
    <p:sldId id="1543" r:id="rId224"/>
    <p:sldId id="1542" r:id="rId225"/>
    <p:sldId id="1525" r:id="rId226"/>
    <p:sldId id="1544" r:id="rId227"/>
    <p:sldId id="1547" r:id="rId228"/>
    <p:sldId id="1546" r:id="rId229"/>
    <p:sldId id="1432" r:id="rId230"/>
    <p:sldId id="1550" r:id="rId231"/>
    <p:sldId id="1549" r:id="rId232"/>
    <p:sldId id="1553" r:id="rId233"/>
    <p:sldId id="1552" r:id="rId234"/>
    <p:sldId id="1555" r:id="rId235"/>
    <p:sldId id="1554" r:id="rId236"/>
  </p:sldIdLst>
  <p:sldSz cx="9144000" cy="6858000" type="screen4x3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>
      <p:cViewPr varScale="1">
        <p:scale>
          <a:sx n="68" d="100"/>
          <a:sy n="68" d="100"/>
        </p:scale>
        <p:origin x="14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2700" y="-10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handoutMaster" Target="handoutMasters/handout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F321C22-868C-4F07-B6A4-F06B99D5415A}" type="datetimeFigureOut">
              <a:rPr lang="pt-BR"/>
              <a:pPr>
                <a:defRPr/>
              </a:pPr>
              <a:t>27/07/2021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46E17B4-2D1F-4EB2-AE05-9EDCBB67521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5469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CFA7790-EA15-479B-AF63-93CE6C35B42E}" type="datetimeFigureOut">
              <a:rPr lang="pt-BR"/>
              <a:pPr>
                <a:defRPr/>
              </a:pPr>
              <a:t>27/07/2021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1438E59-D45F-43DC-BC8B-477FB0CB4A5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80957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  <p:extLst>
      <p:ext uri="{BB962C8B-B14F-4D97-AF65-F5344CB8AC3E}">
        <p14:creationId xmlns:p14="http://schemas.microsoft.com/office/powerpoint/2010/main" val="457983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60401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43852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30830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97243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26476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14186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37357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341384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16834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4756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28028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Rodapé 8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poio@blucher.com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ângulo retângulo 2"/>
          <p:cNvSpPr/>
          <p:nvPr/>
        </p:nvSpPr>
        <p:spPr>
          <a:xfrm rot="16200000">
            <a:off x="7536657" y="5034756"/>
            <a:ext cx="1214438" cy="1216025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392113" y="320675"/>
            <a:ext cx="8359775" cy="5929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357563" y="5892800"/>
            <a:ext cx="2500312" cy="642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642938" y="749300"/>
            <a:ext cx="793115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/>
              <a:t>Caro Professor,</a:t>
            </a:r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Este material de apoio é gratuito e para uso exclusivo em sala de aula. Não pode ser comercializado.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Ele não contém vírus ou qualquer instrumento de controle sobre seu uso.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Queremos ouvir sua opinião e suas sugestões sobre como aprimorar esta ferramenta e esperamos com ela contribuir para o sucesso de sua aula.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Por favor, escreva para </a:t>
            </a:r>
            <a:r>
              <a:rPr lang="pt-BR">
                <a:hlinkClick r:id="rId3"/>
              </a:rPr>
              <a:t>apoio@blucher.com.br</a:t>
            </a:r>
            <a:endParaRPr lang="pt-BR"/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Boa aula!</a:t>
            </a:r>
          </a:p>
          <a:p>
            <a:pPr eaLnBrk="1" hangingPunct="1"/>
            <a:endParaRPr lang="pt-BR"/>
          </a:p>
          <a:p>
            <a:pPr eaLnBrk="1" hangingPunct="1"/>
            <a:endParaRPr lang="pt-BR"/>
          </a:p>
        </p:txBody>
      </p:sp>
      <p:pic>
        <p:nvPicPr>
          <p:cNvPr id="2054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5929313"/>
            <a:ext cx="18796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06" y="997270"/>
            <a:ext cx="65246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9" y="908720"/>
            <a:ext cx="735330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518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" y="813759"/>
            <a:ext cx="730567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428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052736"/>
            <a:ext cx="48196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573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44" y="1019175"/>
            <a:ext cx="676275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8120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4" y="908720"/>
            <a:ext cx="73342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0703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845653"/>
            <a:ext cx="73056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33425294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640481"/>
            <a:ext cx="72294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12979564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1" y="908720"/>
            <a:ext cx="734377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11</a:t>
            </a:r>
          </a:p>
          <a:p>
            <a:pPr algn="ctr" eaLnBrk="1" hangingPunct="1"/>
            <a:r>
              <a:rPr lang="pt-BR" sz="2800" dirty="0"/>
              <a:t>O ponto mais a oeste</a:t>
            </a:r>
          </a:p>
          <a:p>
            <a:pPr algn="ctr" eaLnBrk="1" hangingPunct="1"/>
            <a:r>
              <a:rPr lang="pt-BR" sz="2800" dirty="0"/>
              <a:t>e cálculo de coordenadas totais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9433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27869"/>
            <a:ext cx="499110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2656"/>
            <a:ext cx="6316433" cy="426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72039"/>
            <a:ext cx="493395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31" y="980728"/>
            <a:ext cx="505777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764704"/>
            <a:ext cx="489585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034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12</a:t>
            </a:r>
          </a:p>
          <a:p>
            <a:pPr algn="ctr" eaLnBrk="1" hangingPunct="1"/>
            <a:r>
              <a:rPr lang="pt-BR" sz="2800" dirty="0"/>
              <a:t>Cálculo de área de polígono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0292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20688"/>
            <a:ext cx="498157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6672"/>
            <a:ext cx="722947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23" y="404664"/>
            <a:ext cx="5328592" cy="415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06873"/>
            <a:ext cx="4423668" cy="404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416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797234"/>
            <a:ext cx="4886325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82538"/>
            <a:ext cx="4474369" cy="56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40152" y="482538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22271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31" y="730206"/>
            <a:ext cx="66579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444208" y="482539"/>
            <a:ext cx="1982565" cy="5322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7300"/>
            <a:ext cx="4896544" cy="575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9168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955871" y="446829"/>
            <a:ext cx="2486621" cy="54609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446829"/>
            <a:ext cx="3955157" cy="563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188640"/>
            <a:ext cx="522480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13</a:t>
            </a:r>
          </a:p>
          <a:p>
            <a:pPr algn="ctr" eaLnBrk="1" hangingPunct="1"/>
            <a:r>
              <a:rPr lang="pt-BR" sz="2800" dirty="0"/>
              <a:t>Poligonais secundárias,</a:t>
            </a:r>
          </a:p>
          <a:p>
            <a:pPr algn="ctr" eaLnBrk="1" hangingPunct="1"/>
            <a:r>
              <a:rPr lang="pt-BR" sz="2800" dirty="0"/>
              <a:t>cálculo analítico de lados</a:t>
            </a:r>
          </a:p>
          <a:p>
            <a:pPr algn="ctr" eaLnBrk="1" hangingPunct="1"/>
            <a:r>
              <a:rPr lang="pt-BR" sz="2800" dirty="0"/>
              <a:t>de poligonais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1188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27" y="567562"/>
            <a:ext cx="5253384" cy="4084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530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96" y="548680"/>
            <a:ext cx="49911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3585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727" y="908720"/>
            <a:ext cx="48672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980728"/>
            <a:ext cx="50863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3054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04825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7110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095375"/>
            <a:ext cx="513397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5" y="3143250"/>
            <a:ext cx="7643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3</a:t>
            </a:r>
          </a:p>
          <a:p>
            <a:pPr algn="ctr" eaLnBrk="1" hangingPunct="1"/>
            <a:r>
              <a:rPr lang="pt-BR" sz="2800" dirty="0"/>
              <a:t>Métodos de medição de</a:t>
            </a:r>
          </a:p>
          <a:p>
            <a:pPr algn="ctr" eaLnBrk="1" hangingPunct="1"/>
            <a:r>
              <a:rPr lang="pt-BR" sz="2800" dirty="0"/>
              <a:t>distâncias horizontais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4667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14</a:t>
            </a:r>
          </a:p>
          <a:p>
            <a:pPr algn="ctr" eaLnBrk="1" hangingPunct="1"/>
            <a:r>
              <a:rPr lang="pt-BR" sz="2800" dirty="0"/>
              <a:t>Áreas extrapoligonais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2246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92767"/>
            <a:ext cx="4565972" cy="35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44" y="1200150"/>
            <a:ext cx="68389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94" y="980728"/>
            <a:ext cx="55816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0371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81" y="1052736"/>
            <a:ext cx="58578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95338"/>
            <a:ext cx="5025454" cy="367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2686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018" y="476672"/>
            <a:ext cx="5876925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3288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06" y="446829"/>
            <a:ext cx="3438990" cy="5641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446829"/>
            <a:ext cx="2486621" cy="54609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4592748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363" y="620688"/>
            <a:ext cx="5297586" cy="379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7139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61" y="548680"/>
            <a:ext cx="4998318" cy="387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64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2578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15</a:t>
            </a:r>
          </a:p>
          <a:p>
            <a:pPr algn="ctr" eaLnBrk="1" hangingPunct="1"/>
            <a:r>
              <a:rPr lang="pt-BR" sz="2800" dirty="0"/>
              <a:t>Teodolito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88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5608"/>
            <a:ext cx="4584482" cy="5747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446829"/>
            <a:ext cx="2486621" cy="54609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23643646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829"/>
            <a:ext cx="4057738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446829"/>
            <a:ext cx="2486621" cy="54609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5693076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16</a:t>
            </a:r>
          </a:p>
          <a:p>
            <a:pPr algn="ctr" eaLnBrk="1" hangingPunct="1"/>
            <a:r>
              <a:rPr lang="pt-BR" sz="2800" dirty="0"/>
              <a:t>Métodos de medição de ângulos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7642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476672"/>
            <a:ext cx="72771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91261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9969"/>
            <a:ext cx="2952328" cy="572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446829"/>
            <a:ext cx="2486621" cy="54609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38778362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800" y="503121"/>
            <a:ext cx="2646204" cy="4025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0572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494" y="1200150"/>
            <a:ext cx="5124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8134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590" y="1268760"/>
            <a:ext cx="49053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9834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2" y="1340768"/>
            <a:ext cx="49053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83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052736"/>
            <a:ext cx="551497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62" y="878209"/>
            <a:ext cx="5198913" cy="338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7316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95" y="1181100"/>
            <a:ext cx="51435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0300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306" y="980728"/>
            <a:ext cx="50768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7783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17</a:t>
            </a:r>
          </a:p>
          <a:p>
            <a:pPr algn="ctr" eaLnBrk="1" hangingPunct="1"/>
            <a:r>
              <a:rPr lang="pt-BR" sz="2800" dirty="0"/>
              <a:t>Retificações de trânsito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6190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620688"/>
            <a:ext cx="4080296" cy="387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5188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2" y="1027785"/>
            <a:ext cx="482917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98312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825" y="995841"/>
            <a:ext cx="48672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9139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879" y="836712"/>
            <a:ext cx="49911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5482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571" y="1052736"/>
            <a:ext cx="4943475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0827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997224"/>
            <a:ext cx="51054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98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7" y="908720"/>
            <a:ext cx="4924425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34" y="1052736"/>
            <a:ext cx="49434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7049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01" y="836712"/>
            <a:ext cx="56578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8508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282" y="1340768"/>
            <a:ext cx="57912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8295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52736"/>
            <a:ext cx="50196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719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268760"/>
            <a:ext cx="483870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8885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764704"/>
            <a:ext cx="50863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91654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692696"/>
            <a:ext cx="37528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2479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332656"/>
            <a:ext cx="353377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8019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69" y="488533"/>
            <a:ext cx="48387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997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48680"/>
            <a:ext cx="4779615" cy="414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68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268760"/>
            <a:ext cx="50673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245" y="908720"/>
            <a:ext cx="26670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6090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69" y="908720"/>
            <a:ext cx="27813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4224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18</a:t>
            </a:r>
          </a:p>
          <a:p>
            <a:pPr algn="ctr" eaLnBrk="1" hangingPunct="1"/>
            <a:r>
              <a:rPr lang="pt-BR" sz="2800" dirty="0"/>
              <a:t>Altimetria-nivelamento geométrico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9733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31" y="1196752"/>
            <a:ext cx="64293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0741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36712"/>
            <a:ext cx="64389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679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980" y="260648"/>
            <a:ext cx="4333478" cy="4476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1643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20688"/>
            <a:ext cx="6486525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571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9" y="908720"/>
            <a:ext cx="739140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74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542"/>
            <a:ext cx="4970884" cy="453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839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731" y="247582"/>
            <a:ext cx="4717975" cy="4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29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6228184" y="548682"/>
            <a:ext cx="2160240" cy="53285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10032"/>
            <a:ext cx="4052581" cy="516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89745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9" y="980728"/>
            <a:ext cx="62865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3537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81" y="548680"/>
            <a:ext cx="6467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250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19</a:t>
            </a:r>
          </a:p>
          <a:p>
            <a:pPr algn="ctr" eaLnBrk="1" hangingPunct="1"/>
            <a:r>
              <a:rPr lang="pt-BR" sz="2800" dirty="0"/>
              <a:t>Retificação de níveis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1889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891985"/>
            <a:ext cx="4985181" cy="3473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487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1052736"/>
            <a:ext cx="61817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2039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24744"/>
            <a:ext cx="36290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44805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340768"/>
            <a:ext cx="35814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16611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81" y="836712"/>
            <a:ext cx="59340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1459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69" y="476672"/>
            <a:ext cx="59817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6022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44" y="1124744"/>
            <a:ext cx="50101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99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9" y="492303"/>
            <a:ext cx="64770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0648"/>
            <a:ext cx="4426446" cy="4574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3838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920" y="906274"/>
            <a:ext cx="4543598" cy="340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45720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08" y="1209675"/>
            <a:ext cx="501967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06306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836374"/>
            <a:ext cx="496252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7162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052736"/>
            <a:ext cx="64674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173658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20</a:t>
            </a:r>
          </a:p>
          <a:p>
            <a:pPr algn="ctr" eaLnBrk="1" hangingPunct="1"/>
            <a:r>
              <a:rPr lang="pt-BR" sz="2800" dirty="0" err="1"/>
              <a:t>Taqueometria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6611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36712"/>
            <a:ext cx="47815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5788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17" y="908720"/>
            <a:ext cx="5028604" cy="338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09783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02" y="836712"/>
            <a:ext cx="5272633" cy="364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9226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73" y="764704"/>
            <a:ext cx="5119092" cy="331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3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075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5143500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Imagem 5" descr="capa bioetanol sit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39552" y="260648"/>
            <a:ext cx="4650854" cy="612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10" y="562882"/>
            <a:ext cx="4976217" cy="4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340768"/>
            <a:ext cx="65722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091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04664"/>
            <a:ext cx="714375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31079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" y="476672"/>
            <a:ext cx="73056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61929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58" y="620688"/>
            <a:ext cx="50577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24680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81" y="836712"/>
            <a:ext cx="570547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12489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980728"/>
            <a:ext cx="54578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297435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519" y="260648"/>
            <a:ext cx="3600400" cy="442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24775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0" y="576996"/>
            <a:ext cx="4641899" cy="5566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692695"/>
            <a:ext cx="2486621" cy="54509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53124347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51611" y="-540179"/>
            <a:ext cx="4312216" cy="627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99046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18234" y="-390740"/>
            <a:ext cx="3978969" cy="60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8203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4" y="1268760"/>
            <a:ext cx="69913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06" y="476672"/>
            <a:ext cx="37052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65238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94" y="281477"/>
            <a:ext cx="26098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1188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620688"/>
            <a:ext cx="631507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3286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56" y="1196752"/>
            <a:ext cx="511492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33310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340768"/>
            <a:ext cx="50958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519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2" y="980728"/>
            <a:ext cx="47529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704163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908720"/>
            <a:ext cx="50673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37533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41" y="620688"/>
            <a:ext cx="5114925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4229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28" y="1052736"/>
            <a:ext cx="55149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47669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6" y="552022"/>
            <a:ext cx="42386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859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404" y="980728"/>
            <a:ext cx="48291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620688"/>
            <a:ext cx="237172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98516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19" y="476672"/>
            <a:ext cx="5791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05013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44" y="1171367"/>
            <a:ext cx="56959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8836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21</a:t>
            </a:r>
          </a:p>
          <a:p>
            <a:pPr algn="ctr" eaLnBrk="1" hangingPunct="1"/>
            <a:r>
              <a:rPr lang="pt-BR" sz="2800" dirty="0"/>
              <a:t>Cálculo das distâncias horizontal</a:t>
            </a:r>
          </a:p>
          <a:p>
            <a:pPr algn="ctr" eaLnBrk="1" hangingPunct="1"/>
            <a:r>
              <a:rPr lang="pt-BR" sz="2800" dirty="0"/>
              <a:t>e vertical entre dois pontos</a:t>
            </a:r>
          </a:p>
          <a:p>
            <a:pPr algn="ctr" eaLnBrk="1" hangingPunct="1"/>
            <a:r>
              <a:rPr lang="pt-BR" sz="2800" dirty="0"/>
              <a:t>pelo método das rampas</a:t>
            </a:r>
          </a:p>
          <a:p>
            <a:pPr algn="ctr" eaLnBrk="1" hangingPunct="1"/>
            <a:r>
              <a:rPr lang="pt-BR" sz="2800" dirty="0"/>
              <a:t>e pela mira de base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40036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31" y="980728"/>
            <a:ext cx="688657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71748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44" y="1052736"/>
            <a:ext cx="71532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14943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6" y="764704"/>
            <a:ext cx="6905625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83306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22</a:t>
            </a:r>
          </a:p>
          <a:p>
            <a:pPr algn="ctr" eaLnBrk="1" hangingPunct="1"/>
            <a:r>
              <a:rPr lang="pt-BR" sz="2800" dirty="0"/>
              <a:t>Alidade prancheta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50911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07219"/>
            <a:ext cx="4221372" cy="553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692695"/>
            <a:ext cx="2486621" cy="54509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315715054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94" y="854683"/>
            <a:ext cx="474345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29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44" y="1052736"/>
            <a:ext cx="72199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89" y="836712"/>
            <a:ext cx="508635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96147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29558" y="-432191"/>
            <a:ext cx="4156323" cy="597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9059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23</a:t>
            </a:r>
          </a:p>
          <a:p>
            <a:pPr algn="ctr" eaLnBrk="1" hangingPunct="1"/>
            <a:r>
              <a:rPr lang="pt-BR" sz="2800" dirty="0"/>
              <a:t>Equipamento eletrônico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10101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51574"/>
            <a:ext cx="4913362" cy="3756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391486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5582"/>
            <a:ext cx="4376340" cy="4337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40028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0648"/>
            <a:ext cx="4420914" cy="4365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80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9" y="1124744"/>
            <a:ext cx="73914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4</a:t>
            </a:r>
          </a:p>
          <a:p>
            <a:pPr algn="ctr" eaLnBrk="1" hangingPunct="1"/>
            <a:r>
              <a:rPr lang="pt-BR" sz="2800" dirty="0"/>
              <a:t>Levantamento de pequenas</a:t>
            </a:r>
          </a:p>
          <a:p>
            <a:pPr algn="ctr" eaLnBrk="1" hangingPunct="1"/>
            <a:r>
              <a:rPr lang="pt-BR" sz="2800" dirty="0"/>
              <a:t>propriedades somente</a:t>
            </a:r>
          </a:p>
          <a:p>
            <a:pPr algn="ctr" eaLnBrk="1" hangingPunct="1"/>
            <a:r>
              <a:rPr lang="pt-BR" sz="2800" dirty="0"/>
              <a:t>com medidas lineares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36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21" y="620724"/>
            <a:ext cx="5085754" cy="3729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596" y="728922"/>
            <a:ext cx="4709145" cy="3584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676275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90625"/>
            <a:ext cx="500062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5" y="3143250"/>
            <a:ext cx="764381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I</a:t>
            </a:r>
          </a:p>
          <a:p>
            <a:pPr algn="ctr" eaLnBrk="1" hangingPunct="1"/>
            <a:r>
              <a:rPr lang="pt-BR" sz="2800" dirty="0"/>
              <a:t>Topografia: definição, objetivos,</a:t>
            </a:r>
          </a:p>
          <a:p>
            <a:pPr algn="ctr" eaLnBrk="1" hangingPunct="1"/>
            <a:r>
              <a:rPr lang="pt-BR" sz="2800" dirty="0"/>
              <a:t>divisões e unidades usuais</a:t>
            </a:r>
          </a:p>
          <a:p>
            <a:pPr algn="ctr" eaLnBrk="1" hangingPunct="1"/>
            <a:r>
              <a:rPr lang="pt-BR" sz="2800" dirty="0"/>
              <a:t> 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2" y="488918"/>
            <a:ext cx="5404842" cy="5628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6372200" y="789206"/>
            <a:ext cx="2160240" cy="53285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95" y="980728"/>
            <a:ext cx="50768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908720"/>
            <a:ext cx="559117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48680"/>
            <a:ext cx="51530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7720"/>
            <a:ext cx="5040560" cy="4382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5940152" y="332655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31" y="513634"/>
            <a:ext cx="3671519" cy="549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5</a:t>
            </a:r>
          </a:p>
          <a:p>
            <a:pPr algn="ctr" eaLnBrk="1" hangingPunct="1"/>
            <a:r>
              <a:rPr lang="pt-BR" sz="2800" dirty="0"/>
              <a:t>Direções norte-sul magnética</a:t>
            </a:r>
          </a:p>
          <a:p>
            <a:pPr algn="ctr" eaLnBrk="1" hangingPunct="1"/>
            <a:r>
              <a:rPr lang="pt-BR" sz="2800" dirty="0"/>
              <a:t>e norte-sul verdadeira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940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68760"/>
            <a:ext cx="485775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50196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6</a:t>
            </a:r>
          </a:p>
          <a:p>
            <a:pPr algn="ctr" eaLnBrk="1" hangingPunct="1"/>
            <a:r>
              <a:rPr lang="pt-BR" sz="2800" dirty="0"/>
              <a:t>Rumos e azimutes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64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52736"/>
            <a:ext cx="662940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43697"/>
            <a:ext cx="541020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576321"/>
            <a:ext cx="481012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401" y="525777"/>
            <a:ext cx="485775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2" y="1124744"/>
            <a:ext cx="521017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980728"/>
            <a:ext cx="51054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04664"/>
            <a:ext cx="33337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606" y="764704"/>
            <a:ext cx="3324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64704"/>
            <a:ext cx="481965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06" y="1255678"/>
            <a:ext cx="515302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037" y="476672"/>
            <a:ext cx="4265364" cy="417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5" y="3143250"/>
            <a:ext cx="7643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</a:t>
            </a:r>
          </a:p>
          <a:p>
            <a:pPr algn="ctr" eaLnBrk="1" hangingPunct="1"/>
            <a:r>
              <a:rPr lang="pt-BR" sz="2800" dirty="0"/>
              <a:t>Equipamentos auxiliares</a:t>
            </a:r>
          </a:p>
          <a:p>
            <a:pPr algn="ctr" eaLnBrk="1" hangingPunct="1"/>
            <a:r>
              <a:rPr lang="pt-BR" sz="2800" dirty="0"/>
              <a:t>da Topografia 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844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980728"/>
            <a:ext cx="67532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692696"/>
            <a:ext cx="50101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56" y="764704"/>
            <a:ext cx="50387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94" y="1124744"/>
            <a:ext cx="4972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764704"/>
            <a:ext cx="280035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44" y="836712"/>
            <a:ext cx="28003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7</a:t>
            </a:r>
          </a:p>
          <a:p>
            <a:pPr algn="ctr" eaLnBrk="1" hangingPunct="1"/>
            <a:r>
              <a:rPr lang="pt-BR" sz="2800" dirty="0"/>
              <a:t>Bússolas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827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56" y="548680"/>
            <a:ext cx="511492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25717"/>
            <a:ext cx="512445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56792"/>
            <a:ext cx="508635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6156176" y="840026"/>
            <a:ext cx="1944216" cy="535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818570"/>
            <a:ext cx="3563868" cy="537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48680"/>
            <a:ext cx="48291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81" y="980728"/>
            <a:ext cx="479107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2377"/>
            <a:ext cx="4115859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40152" y="482538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8</a:t>
            </a:r>
          </a:p>
          <a:p>
            <a:pPr algn="ctr" eaLnBrk="1" hangingPunct="1"/>
            <a:r>
              <a:rPr lang="pt-BR" sz="2800" dirty="0"/>
              <a:t>Correção de rumos e azimutes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007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67886"/>
            <a:ext cx="4642753" cy="5573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40152" y="482538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4" y="558201"/>
            <a:ext cx="49339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56" y="1196752"/>
            <a:ext cx="48863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80" y="490874"/>
            <a:ext cx="4251077" cy="409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8720"/>
            <a:ext cx="4848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272492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36712"/>
            <a:ext cx="508635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197022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20688"/>
            <a:ext cx="2229792" cy="374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7" y="620688"/>
            <a:ext cx="511492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4534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052736"/>
            <a:ext cx="506730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189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124744"/>
            <a:ext cx="50673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7377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38" y="980728"/>
            <a:ext cx="50577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20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36" y="692696"/>
            <a:ext cx="495300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390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7" y="836712"/>
            <a:ext cx="503872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8449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81" y="692696"/>
            <a:ext cx="33528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2794586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37748"/>
            <a:ext cx="21717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87846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692696"/>
            <a:ext cx="340042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1891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461" y="620688"/>
            <a:ext cx="37623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67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9" y="908720"/>
            <a:ext cx="76962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43" y="859881"/>
            <a:ext cx="72390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0210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20688"/>
            <a:ext cx="5985575" cy="376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1219428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548680"/>
            <a:ext cx="49149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6672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669" y="764704"/>
            <a:ext cx="6442099" cy="376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8579"/>
            <a:ext cx="4656559" cy="58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40152" y="482538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9165943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76672"/>
            <a:ext cx="2664296" cy="4158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3794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1" y="764704"/>
            <a:ext cx="734377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9106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9</a:t>
            </a:r>
          </a:p>
          <a:p>
            <a:pPr algn="ctr" eaLnBrk="1" hangingPunct="1"/>
            <a:r>
              <a:rPr lang="pt-BR" sz="2800" dirty="0"/>
              <a:t>Levantamento utilizando</a:t>
            </a:r>
          </a:p>
          <a:p>
            <a:pPr algn="ctr" eaLnBrk="1" hangingPunct="1"/>
            <a:r>
              <a:rPr lang="pt-BR" sz="2800" dirty="0"/>
              <a:t>poligonais como linhas básicas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4425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69" y="1052736"/>
            <a:ext cx="62103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8834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56" y="404664"/>
            <a:ext cx="511492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21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68516"/>
            <a:ext cx="6602313" cy="366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764704"/>
            <a:ext cx="66579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5342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10</a:t>
            </a:r>
          </a:p>
          <a:p>
            <a:pPr algn="ctr" eaLnBrk="1" hangingPunct="1"/>
            <a:r>
              <a:rPr lang="pt-BR" sz="2800" dirty="0"/>
              <a:t>Cálculo de coordenadas parciais,</a:t>
            </a:r>
          </a:p>
          <a:p>
            <a:pPr algn="ctr" eaLnBrk="1" hangingPunct="1"/>
            <a:r>
              <a:rPr lang="pt-BR" sz="2800" dirty="0"/>
              <a:t>de abscissas parciais e de</a:t>
            </a:r>
          </a:p>
          <a:p>
            <a:pPr algn="ctr" eaLnBrk="1" hangingPunct="1"/>
            <a:r>
              <a:rPr lang="pt-BR" sz="2800" dirty="0"/>
              <a:t>ordenadas parciais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402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2" y="764704"/>
            <a:ext cx="49053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997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36712"/>
            <a:ext cx="73152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6977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149" y="260648"/>
            <a:ext cx="4982319" cy="448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8" y="411538"/>
            <a:ext cx="5138875" cy="573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40152" y="482538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18970337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908720"/>
            <a:ext cx="63150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20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44" y="980728"/>
            <a:ext cx="523875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12530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039" y="1196752"/>
            <a:ext cx="49244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0401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" y="836712"/>
            <a:ext cx="72961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462462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 Clássico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</Template>
  <TotalTime>230</TotalTime>
  <Words>5421</Words>
  <Application>Microsoft Office PowerPoint</Application>
  <PresentationFormat>Apresentação na tela (4:3)</PresentationFormat>
  <Paragraphs>824</Paragraphs>
  <Slides>235</Slides>
  <Notes>235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235</vt:i4>
      </vt:variant>
    </vt:vector>
  </HeadingPairs>
  <TitlesOfParts>
    <vt:vector size="239" baseType="lpstr">
      <vt:lpstr>Arial</vt:lpstr>
      <vt:lpstr>Calibri</vt:lpstr>
      <vt:lpstr>Times New Roman</vt:lpstr>
      <vt:lpstr>Modelo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Cleide</dc:creator>
  <cp:lastModifiedBy>Maurício Felzemburgh</cp:lastModifiedBy>
  <cp:revision>19</cp:revision>
  <dcterms:created xsi:type="dcterms:W3CDTF">2013-06-16T16:22:36Z</dcterms:created>
  <dcterms:modified xsi:type="dcterms:W3CDTF">2021-07-28T00:39:20Z</dcterms:modified>
</cp:coreProperties>
</file>